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79" r:id="rId5"/>
    <p:sldId id="278" r:id="rId6"/>
    <p:sldId id="274" r:id="rId7"/>
    <p:sldId id="280" r:id="rId8"/>
    <p:sldId id="276" r:id="rId9"/>
    <p:sldId id="277" r:id="rId10"/>
    <p:sldId id="273" r:id="rId11"/>
    <p:sldId id="264" r:id="rId12"/>
    <p:sldId id="266" r:id="rId13"/>
    <p:sldId id="267" r:id="rId14"/>
  </p:sldIdLst>
  <p:sldSz cx="9144000" cy="6858000" type="screen4x3"/>
  <p:notesSz cx="6858000" cy="9144000"/>
  <p:embeddedFontLst>
    <p:embeddedFont>
      <p:font typeface="DX경필고딕B" panose="02010606000101010101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AFA9"/>
    <a:srgbClr val="F3F2F1"/>
    <a:srgbClr val="A40000"/>
    <a:srgbClr val="8E0000"/>
    <a:srgbClr val="7F7F7F"/>
    <a:srgbClr val="FF9801"/>
    <a:srgbClr val="828AD8"/>
    <a:srgbClr val="E77373"/>
    <a:srgbClr val="928ECC"/>
    <a:srgbClr val="979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29CF8-3705-4F93-A9B0-8D1D0AD48C6B}" type="datetimeFigureOut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38695-26C5-4482-A5B1-29FC271DE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38695-26C5-4482-A5B1-29FC271DED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6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38695-26C5-4482-A5B1-29FC271DED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7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91BF-1660-43F3-84F3-F94F8BDE713F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D02D-9DEE-47AE-8392-7FFD6BE2C0B5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73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5E92-7109-4753-A30F-F2DCE9F847D9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8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C984-E221-429F-AE73-E6A7571F799F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0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69AC-FB3A-490F-8ADB-305C057AE6BE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00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568E-871B-4774-BA47-5E35B1D5C326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7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A3F0-EE95-406F-81CC-660339A7DDF9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4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D282F-9A7A-4118-B4BD-3DF0368F358B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74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CAC4-A61A-417E-A508-7694216D805F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AADFC77-DD37-442B-A246-727A5D4EA3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00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7D42-3688-4A9D-801D-3E87862595EB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3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0FD2-56E0-4AB0-8FE4-93D5B8653710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7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75833-05DF-4CFA-ABEE-2BF5EAB6B9B1}" type="datetime1">
              <a:rPr lang="ko-KR" altLang="en-US" smtClean="0"/>
              <a:t>2017-05-13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FC77-DD37-442B-A246-727A5D4EA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8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p image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91"/>
          <a:stretch/>
        </p:blipFill>
        <p:spPr bwMode="auto">
          <a:xfrm>
            <a:off x="0" y="-132080"/>
            <a:ext cx="9144000" cy="699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1359310"/>
            <a:ext cx="9144000" cy="4139381"/>
          </a:xfrm>
          <a:prstGeom prst="rect">
            <a:avLst/>
          </a:prstGeom>
          <a:solidFill>
            <a:schemeClr val="tx1">
              <a:alpha val="21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3332" y="2476839"/>
            <a:ext cx="372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수면 관리 </a:t>
            </a:r>
            <a:r>
              <a:rPr lang="en-US" altLang="ko-KR" sz="3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IoT </a:t>
            </a:r>
            <a:r>
              <a:rPr lang="ko-KR" altLang="en-US" sz="3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서비스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2043" y="3930609"/>
            <a:ext cx="1996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201133259 </a:t>
            </a:r>
            <a:r>
              <a:rPr lang="ko-KR" altLang="en-US" dirty="0" err="1">
                <a:solidFill>
                  <a:schemeClr val="bg1"/>
                </a:solidFill>
              </a:rPr>
              <a:t>이상백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201433774 </a:t>
            </a:r>
            <a:r>
              <a:rPr lang="ko-KR" altLang="en-US" dirty="0">
                <a:solidFill>
                  <a:schemeClr val="bg1"/>
                </a:solidFill>
              </a:rPr>
              <a:t>김혜림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201433711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선체동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201033044</a:t>
            </a:r>
            <a:r>
              <a:rPr lang="ko-KR" altLang="en-US" dirty="0">
                <a:solidFill>
                  <a:schemeClr val="bg1"/>
                </a:solidFill>
              </a:rPr>
              <a:t> 김지철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34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965618"/>
              </p:ext>
            </p:extLst>
          </p:nvPr>
        </p:nvGraphicFramePr>
        <p:xfrm>
          <a:off x="494013" y="5701843"/>
          <a:ext cx="8206692" cy="872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2423">
                  <a:extLst>
                    <a:ext uri="{9D8B030D-6E8A-4147-A177-3AD203B41FA5}">
                      <a16:colId xmlns:a16="http://schemas.microsoft.com/office/drawing/2014/main" val="3826221900"/>
                    </a:ext>
                  </a:extLst>
                </a:gridCol>
                <a:gridCol w="1728970">
                  <a:extLst>
                    <a:ext uri="{9D8B030D-6E8A-4147-A177-3AD203B41FA5}">
                      <a16:colId xmlns:a16="http://schemas.microsoft.com/office/drawing/2014/main" val="2077517777"/>
                    </a:ext>
                  </a:extLst>
                </a:gridCol>
                <a:gridCol w="5215299">
                  <a:extLst>
                    <a:ext uri="{9D8B030D-6E8A-4147-A177-3AD203B41FA5}">
                      <a16:colId xmlns:a16="http://schemas.microsoft.com/office/drawing/2014/main" val="1178641772"/>
                    </a:ext>
                  </a:extLst>
                </a:gridCol>
              </a:tblGrid>
              <a:tr h="309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개발목표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 기능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898940"/>
                  </a:ext>
                </a:extLst>
              </a:tr>
              <a:tr h="506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침대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2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선체동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2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건강 기능 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2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503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0578" y="46085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577" y="127480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침대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사각형: 잘린 한쪽 모서리 13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51347" y="2042616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무게감지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51347" y="2824053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기울기 센서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51347" y="3605490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소리 감지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1347" y="4386927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습도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73060" y="2095515"/>
            <a:ext cx="2292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사람이 누워있는지 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73060" y="3634019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코골이</a:t>
            </a:r>
            <a:r>
              <a:rPr lang="en-US" altLang="ko-KR" sz="1600" dirty="0"/>
              <a:t>, </a:t>
            </a:r>
            <a:r>
              <a:rPr lang="ko-KR" altLang="en-US" sz="1600" dirty="0"/>
              <a:t>잠꼬대 등 감지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3060" y="4439477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온</a:t>
            </a:r>
            <a:r>
              <a:rPr lang="en-US" altLang="ko-KR" sz="1600" dirty="0"/>
              <a:t>, </a:t>
            </a:r>
            <a:r>
              <a:rPr lang="ko-KR" altLang="en-US" sz="1600" dirty="0"/>
              <a:t>습도 체크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73060" y="2881111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뒤척임 감지</a:t>
            </a:r>
          </a:p>
        </p:txBody>
      </p:sp>
      <p:sp>
        <p:nvSpPr>
          <p:cNvPr id="21" name="화살표: 오른쪽 20"/>
          <p:cNvSpPr/>
          <p:nvPr/>
        </p:nvSpPr>
        <p:spPr>
          <a:xfrm>
            <a:off x="5160922" y="3114080"/>
            <a:ext cx="589936" cy="63690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96000" y="1644134"/>
            <a:ext cx="2604705" cy="357679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5337" y="1456579"/>
            <a:ext cx="486030" cy="369332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507398" y="2082617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수면 정보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507395" y="2730492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잠자리 상태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507396" y="3344523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수면 시간</a:t>
            </a:r>
          </a:p>
        </p:txBody>
      </p:sp>
      <p:pic>
        <p:nvPicPr>
          <p:cNvPr id="28" name="그래픽 27" descr="수면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6639" y="3891023"/>
            <a:ext cx="1183417" cy="11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0578" y="46085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추진 전략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0577" y="1274802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개발팀 구성 및 역할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0134" y="2491361"/>
            <a:ext cx="3222587" cy="1595710"/>
          </a:xfrm>
          <a:prstGeom prst="rect">
            <a:avLst/>
          </a:prstGeom>
          <a:noFill/>
          <a:ln w="25400">
            <a:solidFill>
              <a:srgbClr val="B9A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0134" y="4547035"/>
            <a:ext cx="3222587" cy="1595710"/>
          </a:xfrm>
          <a:prstGeom prst="rect">
            <a:avLst/>
          </a:prstGeom>
          <a:noFill/>
          <a:ln w="25400">
            <a:solidFill>
              <a:srgbClr val="B9A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5360" y="4547035"/>
            <a:ext cx="3222587" cy="1595710"/>
          </a:xfrm>
          <a:prstGeom prst="rect">
            <a:avLst/>
          </a:prstGeom>
          <a:noFill/>
          <a:ln w="25400">
            <a:solidFill>
              <a:srgbClr val="B9A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5360" y="2491361"/>
            <a:ext cx="3222587" cy="1595710"/>
          </a:xfrm>
          <a:prstGeom prst="rect">
            <a:avLst/>
          </a:prstGeom>
          <a:noFill/>
          <a:ln w="25400">
            <a:solidFill>
              <a:srgbClr val="B9A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40258" y="2578047"/>
            <a:ext cx="19062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이상백</a:t>
            </a:r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ko-KR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팀장</a:t>
            </a:r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endParaRPr lang="en-US" altLang="ko-KR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알람 및 설계 담당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UI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 담당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46764" y="2578047"/>
            <a:ext cx="161454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김혜림</a:t>
            </a:r>
            <a:endParaRPr lang="en-US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서버 모듈 담당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046764" y="4642978"/>
            <a:ext cx="161454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선체동</a:t>
            </a:r>
            <a:endParaRPr lang="en-US" altLang="ko-KR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침대 모듈 담당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40258" y="4642978"/>
            <a:ext cx="161454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김지철</a:t>
            </a:r>
            <a:endParaRPr lang="en-US" altLang="ko-KR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밴드 모듈 담당</a:t>
            </a:r>
          </a:p>
        </p:txBody>
      </p:sp>
      <p:sp>
        <p:nvSpPr>
          <p:cNvPr id="22" name="사각형: 잘린 한쪽 모서리 21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47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0578" y="46085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추진 전략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0577" y="1274802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일정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33110"/>
              </p:ext>
            </p:extLst>
          </p:nvPr>
        </p:nvGraphicFramePr>
        <p:xfrm>
          <a:off x="304744" y="1485382"/>
          <a:ext cx="8239815" cy="4489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176">
                  <a:extLst>
                    <a:ext uri="{9D8B030D-6E8A-4147-A177-3AD203B41FA5}">
                      <a16:colId xmlns:a16="http://schemas.microsoft.com/office/drawing/2014/main" val="325496497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794783650"/>
                    </a:ext>
                  </a:extLst>
                </a:gridCol>
                <a:gridCol w="901337">
                  <a:extLst>
                    <a:ext uri="{9D8B030D-6E8A-4147-A177-3AD203B41FA5}">
                      <a16:colId xmlns:a16="http://schemas.microsoft.com/office/drawing/2014/main" val="74307218"/>
                    </a:ext>
                  </a:extLst>
                </a:gridCol>
                <a:gridCol w="901337">
                  <a:extLst>
                    <a:ext uri="{9D8B030D-6E8A-4147-A177-3AD203B41FA5}">
                      <a16:colId xmlns:a16="http://schemas.microsoft.com/office/drawing/2014/main" val="963587085"/>
                    </a:ext>
                  </a:extLst>
                </a:gridCol>
                <a:gridCol w="901337">
                  <a:extLst>
                    <a:ext uri="{9D8B030D-6E8A-4147-A177-3AD203B41FA5}">
                      <a16:colId xmlns:a16="http://schemas.microsoft.com/office/drawing/2014/main" val="1917832895"/>
                    </a:ext>
                  </a:extLst>
                </a:gridCol>
                <a:gridCol w="901337">
                  <a:extLst>
                    <a:ext uri="{9D8B030D-6E8A-4147-A177-3AD203B41FA5}">
                      <a16:colId xmlns:a16="http://schemas.microsoft.com/office/drawing/2014/main" val="131174263"/>
                    </a:ext>
                  </a:extLst>
                </a:gridCol>
                <a:gridCol w="901337">
                  <a:extLst>
                    <a:ext uri="{9D8B030D-6E8A-4147-A177-3AD203B41FA5}">
                      <a16:colId xmlns:a16="http://schemas.microsoft.com/office/drawing/2014/main" val="867643165"/>
                    </a:ext>
                  </a:extLst>
                </a:gridCol>
                <a:gridCol w="901337">
                  <a:extLst>
                    <a:ext uri="{9D8B030D-6E8A-4147-A177-3AD203B41FA5}">
                      <a16:colId xmlns:a16="http://schemas.microsoft.com/office/drawing/2014/main" val="1736119365"/>
                    </a:ext>
                  </a:extLst>
                </a:gridCol>
                <a:gridCol w="901337">
                  <a:extLst>
                    <a:ext uri="{9D8B030D-6E8A-4147-A177-3AD203B41FA5}">
                      <a16:colId xmlns:a16="http://schemas.microsoft.com/office/drawing/2014/main" val="1045910845"/>
                    </a:ext>
                  </a:extLst>
                </a:gridCol>
              </a:tblGrid>
              <a:tr h="62460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</a:t>
                      </a:r>
                      <a:r>
                        <a:rPr lang="ko-KR" altLang="en-US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11</a:t>
                      </a:r>
                      <a:r>
                        <a:rPr lang="ko-KR" altLang="en-US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12</a:t>
                      </a:r>
                      <a:r>
                        <a:rPr lang="ko-KR" altLang="en-US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13</a:t>
                      </a:r>
                      <a:r>
                        <a:rPr lang="ko-KR" altLang="en-US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14</a:t>
                      </a:r>
                      <a:r>
                        <a:rPr lang="ko-KR" altLang="en-US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15</a:t>
                      </a:r>
                      <a:r>
                        <a:rPr lang="ko-KR" altLang="en-US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16</a:t>
                      </a:r>
                      <a:r>
                        <a:rPr lang="ko-KR" altLang="en-US" dirty="0">
                          <a:ln w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235798"/>
                  </a:ext>
                </a:extLst>
              </a:tr>
              <a:tr h="5162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 w="3175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</a:t>
                      </a:r>
                      <a:endParaRPr lang="en-US" altLang="ko-KR" dirty="0">
                        <a:ln w="3175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  <a:effectLst>
                          <a:outerShdw blurRad="50800" dist="254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 dirty="0">
                          <a:ln w="3175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dirty="0">
                          <a:ln w="3175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설계</a:t>
                      </a:r>
                      <a:endParaRPr lang="ko-KR" altLang="en-US" dirty="0">
                        <a:ln w="3175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50800" dist="254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 w="3175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825937"/>
                  </a:ext>
                </a:extLst>
              </a:tr>
              <a:tr h="516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n w="3175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제안서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320502"/>
                  </a:ext>
                </a:extLst>
              </a:tr>
              <a:tr h="5162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n w="3175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설계서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201756"/>
                  </a:ext>
                </a:extLst>
              </a:tr>
              <a:tr h="5162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n w="3175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구현</a:t>
                      </a:r>
                      <a:endParaRPr lang="en-US" altLang="ko-KR">
                        <a:ln w="3175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  <a:effectLst>
                          <a:outerShdw blurRad="50800" dist="254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>
                          <a:ln w="3175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>
                          <a:ln w="3175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테스트</a:t>
                      </a:r>
                      <a:endParaRPr lang="ko-KR" altLang="en-US">
                        <a:ln w="3175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50800" dist="254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n w="3175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324058"/>
                  </a:ext>
                </a:extLst>
              </a:tr>
              <a:tr h="6437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n w="3175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중간평가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268394"/>
                  </a:ext>
                </a:extLst>
              </a:tr>
              <a:tr h="5162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n w="3175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정리</a:t>
                      </a:r>
                      <a:endParaRPr lang="en-US" altLang="ko-KR">
                        <a:ln w="3175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  <a:effectLst>
                          <a:outerShdw blurRad="50800" dist="254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>
                          <a:ln w="3175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>
                          <a:ln w="3175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완료</a:t>
                      </a:r>
                      <a:endParaRPr lang="ko-KR" altLang="en-US">
                        <a:ln w="3175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50800" dist="254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n w="3175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551446"/>
                  </a:ext>
                </a:extLst>
              </a:tr>
              <a:tr h="6091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n w="3175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effectLst>
                            <a:outerShdw blurRad="50800" dist="254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산출물 정리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630284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357120" y="2225040"/>
            <a:ext cx="650240" cy="32512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57120" y="2767838"/>
            <a:ext cx="650240" cy="32512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82240" y="3310636"/>
            <a:ext cx="1080000" cy="32512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07360" y="3853434"/>
            <a:ext cx="4419600" cy="32512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316651" y="4396232"/>
            <a:ext cx="1953360" cy="325120"/>
            <a:chOff x="4316651" y="4388363"/>
            <a:chExt cx="1953360" cy="325120"/>
          </a:xfrm>
        </p:grpSpPr>
        <p:sp>
          <p:nvSpPr>
            <p:cNvPr id="19" name="직사각형 18"/>
            <p:cNvSpPr/>
            <p:nvPr/>
          </p:nvSpPr>
          <p:spPr>
            <a:xfrm>
              <a:off x="4316651" y="4388363"/>
              <a:ext cx="216000" cy="32512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054011" y="4388363"/>
              <a:ext cx="216000" cy="32512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85331" y="4388363"/>
              <a:ext cx="216000" cy="32512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7151291" y="4939030"/>
            <a:ext cx="1260000" cy="32512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26960" y="5481827"/>
            <a:ext cx="980400" cy="34518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잘린 한쪽 모서리 24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889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0578" y="460856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성과 및 평가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0577" y="1274802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결과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67253" y="2476554"/>
            <a:ext cx="5209494" cy="1904892"/>
            <a:chOff x="856026" y="2321535"/>
            <a:chExt cx="5209494" cy="1904892"/>
          </a:xfrm>
        </p:grpSpPr>
        <p:sp>
          <p:nvSpPr>
            <p:cNvPr id="13" name="TextBox 12"/>
            <p:cNvSpPr txBox="1"/>
            <p:nvPr/>
          </p:nvSpPr>
          <p:spPr>
            <a:xfrm>
              <a:off x="1463040" y="2321535"/>
              <a:ext cx="29011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수면 관리</a:t>
              </a:r>
              <a:r>
                <a:rPr lang="en-US" altLang="ko-KR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IoT </a:t>
              </a:r>
              <a:r>
                <a:rPr lang="ko-KR" altLang="en-US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서비스 </a:t>
              </a:r>
              <a:r>
                <a:rPr lang="en-US" altLang="ko-KR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  <a:r>
                <a:rPr lang="ko-KR" altLang="en-US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종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3040" y="3073926"/>
              <a:ext cx="3110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제안서</a:t>
              </a:r>
              <a:r>
                <a:rPr lang="en-US" altLang="ko-KR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</a:t>
              </a:r>
              <a:r>
                <a:rPr lang="ko-KR" altLang="en-US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설계서</a:t>
              </a:r>
              <a:r>
                <a:rPr lang="en-US" altLang="ko-KR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</a:t>
              </a:r>
              <a:r>
                <a:rPr lang="ko-KR" altLang="en-US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완료보고서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63040" y="3826317"/>
              <a:ext cx="19239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포트폴리오 작성</a:t>
              </a:r>
            </a:p>
          </p:txBody>
        </p:sp>
        <p:sp>
          <p:nvSpPr>
            <p:cNvPr id="18" name="양쪽 대괄호 17"/>
            <p:cNvSpPr/>
            <p:nvPr/>
          </p:nvSpPr>
          <p:spPr>
            <a:xfrm>
              <a:off x="856026" y="2321535"/>
              <a:ext cx="5209494" cy="1904892"/>
            </a:xfrm>
            <a:prstGeom prst="bracketPair">
              <a:avLst>
                <a:gd name="adj" fmla="val 9733"/>
              </a:avLst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잘린 한쪽 모서리 11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23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578" y="460856"/>
            <a:ext cx="106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INDEX</a:t>
            </a:r>
            <a:endParaRPr lang="ko-KR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60467" y="2331720"/>
            <a:ext cx="13019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제안 개요</a:t>
            </a:r>
            <a:endParaRPr lang="en-US" altLang="ko-KR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71023" y="2874070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8376" y="3395504"/>
            <a:ext cx="1826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아이템 이름</a:t>
            </a:r>
            <a:endParaRPr lang="en-US" altLang="ko-KR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아이템 선정 이유</a:t>
            </a:r>
            <a:endParaRPr lang="en-US" altLang="ko-KR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아이템 주요 내용</a:t>
            </a:r>
            <a:endParaRPr lang="en-US" altLang="ko-KR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80433" y="2331720"/>
            <a:ext cx="13019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내용</a:t>
            </a:r>
            <a:endParaRPr lang="en-US" altLang="ko-KR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90989" y="2874070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8417" y="3395504"/>
            <a:ext cx="1745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서비스 시나리오</a:t>
            </a:r>
            <a:endParaRPr lang="en-US" altLang="ko-KR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시스템 구성</a:t>
            </a:r>
            <a:endParaRPr lang="en-US" altLang="ko-KR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상세 개발 내용</a:t>
            </a:r>
            <a:endParaRPr lang="en-US" altLang="ko-KR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48728" y="2331720"/>
            <a:ext cx="13019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추진 전략</a:t>
            </a:r>
            <a:endParaRPr lang="en-US" altLang="ko-KR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59284" y="2802950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8308" y="3395504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개발팀 소개</a:t>
            </a:r>
            <a:endParaRPr lang="en-US" altLang="ko-KR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일정</a:t>
            </a:r>
            <a:endParaRPr lang="en-US" altLang="ko-KR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95006" y="2331720"/>
            <a:ext cx="16546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성과 및 평가</a:t>
            </a:r>
            <a:endParaRPr lang="en-US" altLang="ko-KR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25788" y="2802949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04812" y="3395504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결과물</a:t>
            </a:r>
            <a:endParaRPr lang="en-US" altLang="ko-KR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사각형: 잘린 한쪽 모서리 3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46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0578" y="46085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제안 개요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0577" y="1274802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아이템 이름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0577" y="2856190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선정 이유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577" y="4778132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목표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4650" y="1736467"/>
            <a:ext cx="228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수면 관리 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IoT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서비스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4649" y="3268695"/>
            <a:ext cx="5747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안정된 수면은 곧 건강한 생활로 이어짐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사람이 가장 안전하지 않은 시간을 지켜줄 필요가 있음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4648" y="5239797"/>
            <a:ext cx="683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기존에 있던 알람 기능 이외에 건강과 안전을 관리해주는 서비스 개발</a:t>
            </a:r>
          </a:p>
        </p:txBody>
      </p:sp>
      <p:sp>
        <p:nvSpPr>
          <p:cNvPr id="14" name="사각형: 잘린 한쪽 모서리 13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814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연결선: 꺾임 55"/>
          <p:cNvCxnSpPr>
            <a:cxnSpLocks/>
            <a:stCxn id="32" idx="2"/>
            <a:endCxn id="19" idx="0"/>
          </p:cNvCxnSpPr>
          <p:nvPr/>
        </p:nvCxnSpPr>
        <p:spPr>
          <a:xfrm rot="5400000">
            <a:off x="1991301" y="2661562"/>
            <a:ext cx="2069103" cy="3080000"/>
          </a:xfrm>
          <a:prstGeom prst="bentConnector3">
            <a:avLst>
              <a:gd name="adj1" fmla="val 789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0578" y="46085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제안 개요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0577" y="127480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아이템 주요 내용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사각형: 잘린 한쪽 모서리 15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38736" y="5236114"/>
            <a:ext cx="5640412" cy="1190281"/>
            <a:chOff x="2273875" y="1952248"/>
            <a:chExt cx="5640412" cy="1190281"/>
          </a:xfrm>
        </p:grpSpPr>
        <p:sp>
          <p:nvSpPr>
            <p:cNvPr id="18" name="직사각형 17"/>
            <p:cNvSpPr/>
            <p:nvPr/>
          </p:nvSpPr>
          <p:spPr>
            <a:xfrm>
              <a:off x="2273875" y="2136915"/>
              <a:ext cx="5640412" cy="1005614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63779" y="2432021"/>
              <a:ext cx="1706198" cy="5542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수면 정보 수집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258773" y="2432020"/>
              <a:ext cx="1706198" cy="5542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안전 정보 수집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053618" y="2432019"/>
              <a:ext cx="1706198" cy="5542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알림 기능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07920" y="1952248"/>
              <a:ext cx="1826141" cy="369332"/>
            </a:xfrm>
            <a:prstGeom prst="rect">
              <a:avLst/>
            </a:prstGeom>
            <a:solidFill>
              <a:srgbClr val="F3F3F3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수면 모드 활성화</a:t>
              </a:r>
            </a:p>
          </p:txBody>
        </p:sp>
      </p:grpSp>
      <p:sp>
        <p:nvSpPr>
          <p:cNvPr id="28" name="사각형: 잘린 한쪽 모서리 27"/>
          <p:cNvSpPr/>
          <p:nvPr/>
        </p:nvSpPr>
        <p:spPr>
          <a:xfrm rot="10800000" flipH="1">
            <a:off x="6600745" y="5420780"/>
            <a:ext cx="1894153" cy="1005615"/>
          </a:xfrm>
          <a:prstGeom prst="snip1Rect">
            <a:avLst>
              <a:gd name="adj" fmla="val 37462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696110" y="2206111"/>
            <a:ext cx="1375468" cy="960900"/>
            <a:chOff x="494013" y="4818749"/>
            <a:chExt cx="1151715" cy="877681"/>
          </a:xfrm>
        </p:grpSpPr>
        <p:sp>
          <p:nvSpPr>
            <p:cNvPr id="30" name="직사각형 29"/>
            <p:cNvSpPr/>
            <p:nvPr/>
          </p:nvSpPr>
          <p:spPr>
            <a:xfrm>
              <a:off x="494013" y="4818749"/>
              <a:ext cx="846915" cy="572881"/>
            </a:xfrm>
            <a:prstGeom prst="rect">
              <a:avLst/>
            </a:prstGeom>
            <a:solidFill>
              <a:srgbClr val="F3F3F3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46413" y="4971149"/>
              <a:ext cx="846915" cy="5728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98813" y="5123549"/>
              <a:ext cx="846915" cy="572881"/>
            </a:xfrm>
            <a:prstGeom prst="rect">
              <a:avLst/>
            </a:prstGeom>
            <a:solidFill>
              <a:srgbClr val="F3F3F3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센서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037248" y="2245374"/>
            <a:ext cx="1209099" cy="882374"/>
            <a:chOff x="494013" y="5739652"/>
            <a:chExt cx="1012041" cy="729974"/>
          </a:xfrm>
        </p:grpSpPr>
        <p:sp>
          <p:nvSpPr>
            <p:cNvPr id="35" name="사각형: 둥근 모서리 34"/>
            <p:cNvSpPr/>
            <p:nvPr/>
          </p:nvSpPr>
          <p:spPr>
            <a:xfrm>
              <a:off x="494013" y="5739652"/>
              <a:ext cx="1012041" cy="72997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사각형: 둥근 모서리 35"/>
            <p:cNvSpPr/>
            <p:nvPr/>
          </p:nvSpPr>
          <p:spPr>
            <a:xfrm>
              <a:off x="570212" y="5817787"/>
              <a:ext cx="859641" cy="577574"/>
            </a:xfrm>
            <a:prstGeom prst="roundRect">
              <a:avLst/>
            </a:prstGeom>
            <a:solidFill>
              <a:srgbClr val="F3F2F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알람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06552" y="1858945"/>
            <a:ext cx="1150374" cy="1480595"/>
            <a:chOff x="765741" y="2244250"/>
            <a:chExt cx="1150374" cy="1480595"/>
          </a:xfrm>
        </p:grpSpPr>
        <p:grpSp>
          <p:nvGrpSpPr>
            <p:cNvPr id="5" name="그룹 4"/>
            <p:cNvGrpSpPr/>
            <p:nvPr/>
          </p:nvGrpSpPr>
          <p:grpSpPr>
            <a:xfrm>
              <a:off x="765741" y="2244250"/>
              <a:ext cx="1150374" cy="1480594"/>
              <a:chOff x="1332271" y="2483132"/>
              <a:chExt cx="1150374" cy="1480594"/>
            </a:xfrm>
            <a:solidFill>
              <a:schemeClr val="bg1">
                <a:lumMod val="50000"/>
              </a:schemeClr>
            </a:solidFill>
          </p:grpSpPr>
          <p:sp>
            <p:nvSpPr>
              <p:cNvPr id="3" name="타원 2"/>
              <p:cNvSpPr/>
              <p:nvPr/>
            </p:nvSpPr>
            <p:spPr>
              <a:xfrm>
                <a:off x="1517419" y="2483132"/>
                <a:ext cx="780079" cy="706948"/>
              </a:xfrm>
              <a:prstGeom prst="ellips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사각형: 둥근 모서리 3"/>
              <p:cNvSpPr/>
              <p:nvPr/>
            </p:nvSpPr>
            <p:spPr>
              <a:xfrm>
                <a:off x="1332271" y="3209119"/>
                <a:ext cx="1150374" cy="754607"/>
              </a:xfrm>
              <a:prstGeom prst="roundRect">
                <a:avLst>
                  <a:gd name="adj" fmla="val 48432"/>
                </a:avLst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사각형: 둥근 모서리 43"/>
            <p:cNvSpPr/>
            <p:nvPr/>
          </p:nvSpPr>
          <p:spPr>
            <a:xfrm>
              <a:off x="765741" y="3135865"/>
              <a:ext cx="1150374" cy="588980"/>
            </a:xfrm>
            <a:prstGeom prst="roundRect">
              <a:avLst>
                <a:gd name="adj" fmla="val 36998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사용자</a:t>
              </a:r>
            </a:p>
          </p:txBody>
        </p:sp>
      </p:grpSp>
      <p:cxnSp>
        <p:nvCxnSpPr>
          <p:cNvPr id="47" name="직선 화살표 연결선 46"/>
          <p:cNvCxnSpPr>
            <a:cxnSpLocks/>
            <a:stCxn id="44" idx="2"/>
            <a:endCxn id="19" idx="0"/>
          </p:cNvCxnSpPr>
          <p:nvPr/>
        </p:nvCxnSpPr>
        <p:spPr>
          <a:xfrm>
            <a:off x="1481739" y="3339540"/>
            <a:ext cx="4113" cy="1896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94013" y="3443044"/>
            <a:ext cx="5679760" cy="338554"/>
          </a:xfrm>
          <a:prstGeom prst="rect">
            <a:avLst/>
          </a:prstGeom>
          <a:solidFill>
            <a:srgbClr val="F3F3F3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사용자가 웨어러블 기기를 차고 침대에 누워 수면 모드를 활성화</a:t>
            </a:r>
            <a:endParaRPr lang="en-US" altLang="ko-KR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1785215" y="3923573"/>
            <a:ext cx="5197257" cy="584775"/>
          </a:xfrm>
          <a:prstGeom prst="rect">
            <a:avLst/>
          </a:prstGeom>
          <a:solidFill>
            <a:srgbClr val="F3F3F3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수면 측정 센서를 통해 사용자의 수면 패턴 측정</a:t>
            </a:r>
            <a:endParaRPr lang="en-US" altLang="ko-KR" sz="1600" dirty="0"/>
          </a:p>
          <a:p>
            <a:r>
              <a:rPr lang="ko-KR" altLang="en-US" sz="1600" dirty="0"/>
              <a:t>안전</a:t>
            </a:r>
            <a:r>
              <a:rPr lang="en-US" altLang="ko-KR" sz="1600" dirty="0"/>
              <a:t>/</a:t>
            </a:r>
            <a:r>
              <a:rPr lang="ko-KR" altLang="en-US" sz="1600" dirty="0"/>
              <a:t>보안 센서를 통해 수면 중인 사용자의 주변 상황 측정</a:t>
            </a:r>
            <a:endParaRPr lang="en-US" altLang="ko-KR" sz="1600" dirty="0"/>
          </a:p>
        </p:txBody>
      </p:sp>
      <p:cxnSp>
        <p:nvCxnSpPr>
          <p:cNvPr id="62" name="연결선: 꺾임 61"/>
          <p:cNvCxnSpPr>
            <a:stCxn id="24" idx="0"/>
            <a:endCxn id="35" idx="2"/>
          </p:cNvCxnSpPr>
          <p:nvPr/>
        </p:nvCxnSpPr>
        <p:spPr>
          <a:xfrm rot="5400000" flipH="1" flipV="1">
            <a:off x="5062620" y="3136707"/>
            <a:ext cx="2588137" cy="2570220"/>
          </a:xfrm>
          <a:prstGeom prst="bentConnector3">
            <a:avLst>
              <a:gd name="adj1" fmla="val 2074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259014" y="4719191"/>
            <a:ext cx="3004349" cy="338554"/>
          </a:xfrm>
          <a:prstGeom prst="rect">
            <a:avLst/>
          </a:prstGeom>
          <a:solidFill>
            <a:srgbClr val="F3F3F3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알람 기기를 통해 알람 기능 제공</a:t>
            </a:r>
            <a:endParaRPr lang="en-US" altLang="ko-KR" sz="1600" dirty="0"/>
          </a:p>
        </p:txBody>
      </p:sp>
      <p:sp>
        <p:nvSpPr>
          <p:cNvPr id="67" name="슬라이드 번호 개체 틀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8" name="화살표: 오른쪽 67"/>
          <p:cNvSpPr/>
          <p:nvPr/>
        </p:nvSpPr>
        <p:spPr>
          <a:xfrm>
            <a:off x="6079651" y="5819390"/>
            <a:ext cx="500642" cy="26554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031764" y="5600422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수면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안전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로그 저장</a:t>
            </a:r>
          </a:p>
        </p:txBody>
      </p:sp>
    </p:spTree>
    <p:extLst>
      <p:ext uri="{BB962C8B-B14F-4D97-AF65-F5344CB8AC3E}">
        <p14:creationId xmlns:p14="http://schemas.microsoft.com/office/powerpoint/2010/main" val="154721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0578" y="46085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577" y="1274802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서비스 시나리오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500013" y="3733227"/>
            <a:ext cx="1188000" cy="1557332"/>
            <a:chOff x="7199003" y="4762374"/>
            <a:chExt cx="1188000" cy="1557332"/>
          </a:xfrm>
        </p:grpSpPr>
        <p:pic>
          <p:nvPicPr>
            <p:cNvPr id="14" name="그래픽 13" descr="스마트폰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99003" y="4762374"/>
              <a:ext cx="1188000" cy="1188000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7489073" y="595037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서버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61006" y="4916129"/>
              <a:ext cx="462117" cy="849579"/>
            </a:xfrm>
            <a:prstGeom prst="rect">
              <a:avLst/>
            </a:prstGeom>
            <a:solidFill>
              <a:srgbClr val="7F7F7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12745" y="3736489"/>
            <a:ext cx="1188000" cy="1557332"/>
            <a:chOff x="4307161" y="1644134"/>
            <a:chExt cx="1188000" cy="1557332"/>
          </a:xfrm>
        </p:grpSpPr>
        <p:pic>
          <p:nvPicPr>
            <p:cNvPr id="64" name="그래픽 63" descr="사용자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07161" y="1644134"/>
              <a:ext cx="1188000" cy="118800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491433" y="2832134"/>
              <a:ext cx="819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사용자</a:t>
              </a:r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14031" y="2925056"/>
            <a:ext cx="1769806" cy="3372465"/>
            <a:chOff x="3475511" y="1868128"/>
            <a:chExt cx="1769806" cy="3372465"/>
          </a:xfrm>
        </p:grpSpPr>
        <p:grpSp>
          <p:nvGrpSpPr>
            <p:cNvPr id="28" name="그룹 27"/>
            <p:cNvGrpSpPr/>
            <p:nvPr/>
          </p:nvGrpSpPr>
          <p:grpSpPr>
            <a:xfrm>
              <a:off x="3766414" y="2047256"/>
              <a:ext cx="1188000" cy="1557332"/>
              <a:chOff x="4307161" y="1644134"/>
              <a:chExt cx="1188000" cy="1557332"/>
            </a:xfrm>
          </p:grpSpPr>
          <p:pic>
            <p:nvPicPr>
              <p:cNvPr id="8" name="그래픽 7" descr="손목시계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07161" y="1644134"/>
                <a:ext cx="1188000" cy="11880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4597231" y="2832134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밴드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766413" y="3929539"/>
              <a:ext cx="1188000" cy="1188000"/>
              <a:chOff x="1326047" y="4678799"/>
              <a:chExt cx="1188000" cy="1188000"/>
            </a:xfrm>
          </p:grpSpPr>
          <p:pic>
            <p:nvPicPr>
              <p:cNvPr id="6" name="그래픽 5" descr="침대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26047" y="4678799"/>
                <a:ext cx="1188000" cy="1188000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1616117" y="544190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침대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3475512" y="3697961"/>
              <a:ext cx="1769805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수면의 질 측정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475511" y="1868128"/>
              <a:ext cx="1769806" cy="337246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원호 34"/>
          <p:cNvSpPr/>
          <p:nvPr/>
        </p:nvSpPr>
        <p:spPr>
          <a:xfrm>
            <a:off x="1122158" y="3646810"/>
            <a:ext cx="2645256" cy="1358540"/>
          </a:xfrm>
          <a:prstGeom prst="arc">
            <a:avLst>
              <a:gd name="adj1" fmla="val 12370909"/>
              <a:gd name="adj2" fmla="val 201121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원호 69"/>
          <p:cNvSpPr/>
          <p:nvPr/>
        </p:nvSpPr>
        <p:spPr>
          <a:xfrm rot="10800000">
            <a:off x="1217774" y="4059823"/>
            <a:ext cx="2390296" cy="1358540"/>
          </a:xfrm>
          <a:prstGeom prst="arc">
            <a:avLst>
              <a:gd name="adj1" fmla="val 12370909"/>
              <a:gd name="adj2" fmla="val 201121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원호 70"/>
          <p:cNvSpPr/>
          <p:nvPr/>
        </p:nvSpPr>
        <p:spPr>
          <a:xfrm>
            <a:off x="5399787" y="3794265"/>
            <a:ext cx="2390296" cy="1358540"/>
          </a:xfrm>
          <a:prstGeom prst="arc">
            <a:avLst>
              <a:gd name="adj1" fmla="val 12370909"/>
              <a:gd name="adj2" fmla="val 201121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호 73"/>
          <p:cNvSpPr/>
          <p:nvPr/>
        </p:nvSpPr>
        <p:spPr>
          <a:xfrm rot="10800000">
            <a:off x="5399787" y="3932019"/>
            <a:ext cx="2390296" cy="1358540"/>
          </a:xfrm>
          <a:prstGeom prst="arc">
            <a:avLst>
              <a:gd name="adj1" fmla="val 12370909"/>
              <a:gd name="adj2" fmla="val 201121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929260" y="4353696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수면정보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909154" y="5038396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알람 제공</a:t>
            </a:r>
          </a:p>
        </p:txBody>
      </p:sp>
      <p:sp>
        <p:nvSpPr>
          <p:cNvPr id="76" name="원호 75"/>
          <p:cNvSpPr/>
          <p:nvPr/>
        </p:nvSpPr>
        <p:spPr>
          <a:xfrm flipH="1">
            <a:off x="609627" y="2193835"/>
            <a:ext cx="7881499" cy="6058453"/>
          </a:xfrm>
          <a:prstGeom prst="arc">
            <a:avLst>
              <a:gd name="adj1" fmla="val 12370909"/>
              <a:gd name="adj2" fmla="val 201121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3620138" y="2204313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수면분석정보 제공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64298" y="3789698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측정 로그 </a:t>
            </a:r>
            <a:endParaRPr lang="en-US" altLang="ko-KR" sz="1600" dirty="0"/>
          </a:p>
          <a:p>
            <a:r>
              <a:rPr lang="ko-KR" altLang="en-US" sz="1600" dirty="0"/>
              <a:t>제공 및 저장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14316" y="4921227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알람 정보 제공</a:t>
            </a:r>
          </a:p>
        </p:txBody>
      </p:sp>
      <p:sp>
        <p:nvSpPr>
          <p:cNvPr id="40" name="원호 39"/>
          <p:cNvSpPr/>
          <p:nvPr/>
        </p:nvSpPr>
        <p:spPr>
          <a:xfrm>
            <a:off x="1004116" y="4338557"/>
            <a:ext cx="2840888" cy="1042210"/>
          </a:xfrm>
          <a:prstGeom prst="arc">
            <a:avLst>
              <a:gd name="adj1" fmla="val 12370909"/>
              <a:gd name="adj2" fmla="val 201121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343474" y="3868109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수면모드 </a:t>
            </a:r>
            <a:r>
              <a:rPr lang="en-US" altLang="ko-KR" sz="1600" dirty="0"/>
              <a:t>(</a:t>
            </a:r>
            <a:r>
              <a:rPr lang="ko-KR" altLang="en-US" sz="1600" dirty="0"/>
              <a:t>비</a:t>
            </a:r>
            <a:r>
              <a:rPr lang="en-US" altLang="ko-KR" sz="1600" dirty="0"/>
              <a:t>)</a:t>
            </a:r>
            <a:r>
              <a:rPr lang="ko-KR" altLang="en-US" sz="1600" dirty="0"/>
              <a:t>활성화</a:t>
            </a:r>
          </a:p>
        </p:txBody>
      </p:sp>
      <p:sp>
        <p:nvSpPr>
          <p:cNvPr id="42" name="사각형: 잘린 한쪽 모서리 41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72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0578" y="46085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내용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0577" y="1274802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시스템 구성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사각형: 잘린 한쪽 모서리 32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475709" y="6445575"/>
            <a:ext cx="2057400" cy="365125"/>
          </a:xfrm>
        </p:spPr>
        <p:txBody>
          <a:bodyPr/>
          <a:lstStyle/>
          <a:p>
            <a:fld id="{6AADFC77-DD37-442B-A246-727A5D4EA3FF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34027" y="5411124"/>
            <a:ext cx="7684211" cy="8994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149877" y="4927361"/>
            <a:ext cx="844246" cy="334298"/>
            <a:chOff x="3727754" y="4927361"/>
            <a:chExt cx="844246" cy="334298"/>
          </a:xfrm>
        </p:grpSpPr>
        <p:sp>
          <p:nvSpPr>
            <p:cNvPr id="44" name="화살표: 아래쪽 43"/>
            <p:cNvSpPr/>
            <p:nvPr/>
          </p:nvSpPr>
          <p:spPr>
            <a:xfrm>
              <a:off x="3727754" y="4927362"/>
              <a:ext cx="292760" cy="334297"/>
            </a:xfrm>
            <a:prstGeom prst="downArrow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화살표: 아래쪽 44"/>
            <p:cNvSpPr/>
            <p:nvPr/>
          </p:nvSpPr>
          <p:spPr>
            <a:xfrm rot="10800000">
              <a:off x="4279240" y="4927361"/>
              <a:ext cx="292760" cy="334297"/>
            </a:xfrm>
            <a:prstGeom prst="downArrow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888375" y="5261659"/>
            <a:ext cx="1531112" cy="305335"/>
          </a:xfrm>
          <a:prstGeom prst="rect">
            <a:avLst/>
          </a:prstGeom>
          <a:solidFill>
            <a:srgbClr val="F3F2F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데이터베이스</a:t>
            </a:r>
            <a:endParaRPr lang="ko-KR" altLang="en-US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56710" y="5728690"/>
            <a:ext cx="1908000" cy="318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사용자 상태 변화 로그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989444" y="5728690"/>
            <a:ext cx="1487604" cy="318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위급 상황 로그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701782" y="5728690"/>
            <a:ext cx="1800000" cy="318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센서 상태 변화 로그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26515" y="5737808"/>
            <a:ext cx="1487604" cy="318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알람 상태 로그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25762" y="1658341"/>
            <a:ext cx="7692476" cy="3120140"/>
            <a:chOff x="725762" y="1658341"/>
            <a:chExt cx="7692476" cy="3120140"/>
          </a:xfrm>
        </p:grpSpPr>
        <p:grpSp>
          <p:nvGrpSpPr>
            <p:cNvPr id="14" name="그룹 13"/>
            <p:cNvGrpSpPr/>
            <p:nvPr/>
          </p:nvGrpSpPr>
          <p:grpSpPr>
            <a:xfrm>
              <a:off x="725762" y="1658341"/>
              <a:ext cx="7692476" cy="3120140"/>
              <a:chOff x="635444" y="1933641"/>
              <a:chExt cx="7692476" cy="312014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43709" y="1933641"/>
                <a:ext cx="4860000" cy="1056069"/>
                <a:chOff x="773045" y="3912492"/>
                <a:chExt cx="4860000" cy="1056069"/>
              </a:xfrm>
            </p:grpSpPr>
            <p:grpSp>
              <p:nvGrpSpPr>
                <p:cNvPr id="21" name="그룹 20"/>
                <p:cNvGrpSpPr/>
                <p:nvPr/>
              </p:nvGrpSpPr>
              <p:grpSpPr>
                <a:xfrm>
                  <a:off x="773045" y="3912492"/>
                  <a:ext cx="4860000" cy="1056069"/>
                  <a:chOff x="822959" y="1991093"/>
                  <a:chExt cx="4860000" cy="826794"/>
                </a:xfrm>
              </p:grpSpPr>
              <p:sp>
                <p:nvSpPr>
                  <p:cNvPr id="22" name="직사각형 21"/>
                  <p:cNvSpPr/>
                  <p:nvPr/>
                </p:nvSpPr>
                <p:spPr>
                  <a:xfrm>
                    <a:off x="822959" y="2113279"/>
                    <a:ext cx="4860000" cy="704608"/>
                  </a:xfrm>
                  <a:prstGeom prst="rect">
                    <a:avLst/>
                  </a:prstGeom>
                  <a:noFill/>
                  <a:ln w="254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>
                    <a:off x="953907" y="1991093"/>
                    <a:ext cx="2940109" cy="305335"/>
                  </a:xfrm>
                  <a:prstGeom prst="rect">
                    <a:avLst/>
                  </a:prstGeom>
                  <a:solidFill>
                    <a:srgbClr val="F3F2F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수면관리 기능 </a:t>
                    </a:r>
                    <a:r>
                      <a:rPr lang="en-US" altLang="ko-KR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(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침대</a:t>
                    </a:r>
                    <a:r>
                      <a:rPr lang="en-US" altLang="ko-KR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, 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밴드</a:t>
                    </a:r>
                    <a:r>
                      <a:rPr lang="en-US" altLang="ko-KR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)</a:t>
                    </a:r>
                    <a:endParaRPr lang="ko-KR" altLang="en-US" dirty="0">
                      <a:solidFill>
                        <a:schemeClr val="tx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32" name="직사각형 31"/>
                <p:cNvSpPr/>
                <p:nvPr/>
              </p:nvSpPr>
              <p:spPr>
                <a:xfrm>
                  <a:off x="3377095" y="4391672"/>
                  <a:ext cx="871200" cy="3182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코골이</a:t>
                  </a:r>
                  <a:endParaRPr lang="ko-KR" altLang="en-US" sz="14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2140544" y="4399476"/>
                  <a:ext cx="871200" cy="3182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뒤척임</a:t>
                  </a: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903993" y="4401891"/>
                  <a:ext cx="871200" cy="3182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온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, 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습도</a:t>
                  </a: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635444" y="4105731"/>
                <a:ext cx="7692476" cy="948050"/>
                <a:chOff x="4716500" y="1884444"/>
                <a:chExt cx="7692476" cy="948050"/>
              </a:xfrm>
            </p:grpSpPr>
            <p:grpSp>
              <p:nvGrpSpPr>
                <p:cNvPr id="18" name="그룹 17"/>
                <p:cNvGrpSpPr/>
                <p:nvPr/>
              </p:nvGrpSpPr>
              <p:grpSpPr>
                <a:xfrm>
                  <a:off x="4716500" y="1884444"/>
                  <a:ext cx="7692476" cy="948050"/>
                  <a:chOff x="822959" y="1991093"/>
                  <a:chExt cx="7692476" cy="759809"/>
                </a:xfrm>
              </p:grpSpPr>
              <p:sp>
                <p:nvSpPr>
                  <p:cNvPr id="19" name="직사각형 18"/>
                  <p:cNvSpPr/>
                  <p:nvPr/>
                </p:nvSpPr>
                <p:spPr>
                  <a:xfrm>
                    <a:off x="822959" y="2113281"/>
                    <a:ext cx="7692476" cy="637621"/>
                  </a:xfrm>
                  <a:prstGeom prst="rect">
                    <a:avLst/>
                  </a:prstGeom>
                  <a:noFill/>
                  <a:ln w="254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20" name="직사각형 19"/>
                  <p:cNvSpPr/>
                  <p:nvPr/>
                </p:nvSpPr>
                <p:spPr>
                  <a:xfrm>
                    <a:off x="953907" y="1991093"/>
                    <a:ext cx="2378103" cy="305335"/>
                  </a:xfrm>
                  <a:prstGeom prst="rect">
                    <a:avLst/>
                  </a:prstGeom>
                  <a:solidFill>
                    <a:srgbClr val="F3F2F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안전 기능 </a:t>
                    </a:r>
                    <a:r>
                      <a:rPr lang="en-US" altLang="ko-KR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(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외부 센서</a:t>
                    </a:r>
                    <a:r>
                      <a:rPr lang="en-US" altLang="ko-KR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)</a:t>
                    </a:r>
                    <a:endParaRPr lang="ko-KR" altLang="en-US" dirty="0">
                      <a:solidFill>
                        <a:schemeClr val="tx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36" name="직사각형 35"/>
                <p:cNvSpPr/>
                <p:nvPr/>
              </p:nvSpPr>
              <p:spPr>
                <a:xfrm>
                  <a:off x="4855713" y="2324899"/>
                  <a:ext cx="1980000" cy="3182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화재 인식</a:t>
                  </a: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7021252" y="2324899"/>
                  <a:ext cx="1980000" cy="3182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방문 개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/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폐 인식</a:t>
                  </a: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9186791" y="2333874"/>
                  <a:ext cx="1980000" cy="3182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위급상황시 도움 요청</a:t>
                  </a: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641493" y="3089103"/>
                <a:ext cx="4860000" cy="973909"/>
                <a:chOff x="4675859" y="4673358"/>
                <a:chExt cx="4860000" cy="973909"/>
              </a:xfrm>
            </p:grpSpPr>
            <p:grpSp>
              <p:nvGrpSpPr>
                <p:cNvPr id="24" name="그룹 23"/>
                <p:cNvGrpSpPr/>
                <p:nvPr/>
              </p:nvGrpSpPr>
              <p:grpSpPr>
                <a:xfrm>
                  <a:off x="4675859" y="4673358"/>
                  <a:ext cx="4860000" cy="973909"/>
                  <a:chOff x="822959" y="1991093"/>
                  <a:chExt cx="4860000" cy="1610033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822959" y="2113277"/>
                    <a:ext cx="4860000" cy="1487849"/>
                  </a:xfrm>
                  <a:prstGeom prst="rect">
                    <a:avLst/>
                  </a:prstGeom>
                  <a:noFill/>
                  <a:ln w="254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953907" y="1991093"/>
                    <a:ext cx="1150347" cy="305335"/>
                  </a:xfrm>
                  <a:prstGeom prst="rect">
                    <a:avLst/>
                  </a:prstGeom>
                  <a:solidFill>
                    <a:srgbClr val="F3F2F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분석 기능</a:t>
                    </a:r>
                  </a:p>
                </p:txBody>
              </p:sp>
            </p:grpSp>
            <p:sp>
              <p:nvSpPr>
                <p:cNvPr id="39" name="직사각형 38"/>
                <p:cNvSpPr/>
                <p:nvPr/>
              </p:nvSpPr>
              <p:spPr>
                <a:xfrm>
                  <a:off x="4806807" y="5134123"/>
                  <a:ext cx="1260000" cy="3182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기록 열람</a:t>
                  </a:r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7964562" y="5136281"/>
                  <a:ext cx="1260000" cy="3182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건강상태 분석</a:t>
                  </a: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6411802" y="5134123"/>
                  <a:ext cx="1260000" cy="3182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기록 삭제</a:t>
                  </a:r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5632442" y="1974246"/>
                <a:ext cx="2695478" cy="2084138"/>
                <a:chOff x="5515643" y="1963631"/>
                <a:chExt cx="2695478" cy="2084138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5736083" y="3539253"/>
                  <a:ext cx="1041190" cy="3182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알람 모드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1</a:t>
                  </a:r>
                  <a:endParaRPr lang="ko-KR" altLang="en-US" sz="14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grpSp>
              <p:nvGrpSpPr>
                <p:cNvPr id="8" name="그룹 7"/>
                <p:cNvGrpSpPr/>
                <p:nvPr/>
              </p:nvGrpSpPr>
              <p:grpSpPr>
                <a:xfrm>
                  <a:off x="5515643" y="1963631"/>
                  <a:ext cx="2695478" cy="2084138"/>
                  <a:chOff x="5515643" y="1963631"/>
                  <a:chExt cx="2695478" cy="2084138"/>
                </a:xfrm>
              </p:grpSpPr>
              <p:grpSp>
                <p:nvGrpSpPr>
                  <p:cNvPr id="5" name="그룹 4"/>
                  <p:cNvGrpSpPr/>
                  <p:nvPr/>
                </p:nvGrpSpPr>
                <p:grpSpPr>
                  <a:xfrm>
                    <a:off x="5515643" y="1963631"/>
                    <a:ext cx="2695478" cy="2084138"/>
                    <a:chOff x="773047" y="1909540"/>
                    <a:chExt cx="2695478" cy="2084138"/>
                  </a:xfrm>
                </p:grpSpPr>
                <p:grpSp>
                  <p:nvGrpSpPr>
                    <p:cNvPr id="17" name="그룹 16"/>
                    <p:cNvGrpSpPr/>
                    <p:nvPr/>
                  </p:nvGrpSpPr>
                  <p:grpSpPr>
                    <a:xfrm>
                      <a:off x="773047" y="1909540"/>
                      <a:ext cx="2695478" cy="2084138"/>
                      <a:chOff x="822960" y="1991093"/>
                      <a:chExt cx="2695478" cy="2084138"/>
                    </a:xfrm>
                  </p:grpSpPr>
                  <p:sp>
                    <p:nvSpPr>
                      <p:cNvPr id="15" name="직사각형 14"/>
                      <p:cNvSpPr/>
                      <p:nvPr/>
                    </p:nvSpPr>
                    <p:spPr>
                      <a:xfrm>
                        <a:off x="822960" y="2113280"/>
                        <a:ext cx="2695478" cy="1961951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6" name="직사각형 15"/>
                      <p:cNvSpPr/>
                      <p:nvPr/>
                    </p:nvSpPr>
                    <p:spPr>
                      <a:xfrm>
                        <a:off x="953907" y="1991093"/>
                        <a:ext cx="1150347" cy="305335"/>
                      </a:xfrm>
                      <a:prstGeom prst="rect">
                        <a:avLst/>
                      </a:prstGeom>
                      <a:solidFill>
                        <a:srgbClr val="F3F2F1"/>
                      </a:solidFill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ko-KR" altLang="en-US" dirty="0">
                            <a:solidFill>
                              <a:schemeClr val="tx1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a:rPr>
                          <a:t>알람 기능</a:t>
                        </a:r>
                      </a:p>
                    </p:txBody>
                  </p:sp>
                </p:grpSp>
                <p:sp>
                  <p:nvSpPr>
                    <p:cNvPr id="28" name="직사각형 27"/>
                    <p:cNvSpPr/>
                    <p:nvPr/>
                  </p:nvSpPr>
                  <p:spPr>
                    <a:xfrm>
                      <a:off x="1005401" y="2366209"/>
                      <a:ext cx="1041190" cy="31827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190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알람 재생</a:t>
                      </a:r>
                    </a:p>
                  </p:txBody>
                </p:sp>
                <p:sp>
                  <p:nvSpPr>
                    <p:cNvPr id="29" name="직사각형 28"/>
                    <p:cNvSpPr/>
                    <p:nvPr/>
                  </p:nvSpPr>
                  <p:spPr>
                    <a:xfrm>
                      <a:off x="2218954" y="2967639"/>
                      <a:ext cx="1041190" cy="31827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190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TV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켜기</a:t>
                      </a:r>
                    </a:p>
                  </p:txBody>
                </p:sp>
                <p:sp>
                  <p:nvSpPr>
                    <p:cNvPr id="30" name="직사각형 29"/>
                    <p:cNvSpPr/>
                    <p:nvPr/>
                  </p:nvSpPr>
                  <p:spPr>
                    <a:xfrm>
                      <a:off x="1005401" y="2964689"/>
                      <a:ext cx="1041190" cy="31827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190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전등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켜기</a:t>
                      </a:r>
                    </a:p>
                  </p:txBody>
                </p:sp>
                <p:sp>
                  <p:nvSpPr>
                    <p:cNvPr id="31" name="직사각형 30"/>
                    <p:cNvSpPr/>
                    <p:nvPr/>
                  </p:nvSpPr>
                  <p:spPr>
                    <a:xfrm>
                      <a:off x="2214812" y="2366209"/>
                      <a:ext cx="1041190" cy="31827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190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알람 해제</a:t>
                      </a:r>
                    </a:p>
                  </p:txBody>
                </p:sp>
              </p:grp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6965812" y="3534749"/>
                    <a:ext cx="1041190" cy="318272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알람 모드</a:t>
                    </a:r>
                    <a:r>
                      <a:rPr lang="en-US" altLang="ko-KR" sz="14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2</a:t>
                    </a:r>
                    <a:endParaRPr lang="ko-KR" altLang="en-US" sz="1400" dirty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</p:grpSp>
          </p:grpSp>
        </p:grpSp>
        <p:sp>
          <p:nvSpPr>
            <p:cNvPr id="50" name="직사각형 49"/>
            <p:cNvSpPr/>
            <p:nvPr/>
          </p:nvSpPr>
          <p:spPr>
            <a:xfrm>
              <a:off x="4574629" y="2145325"/>
              <a:ext cx="871200" cy="3182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조도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76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0578" y="46085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577" y="1274802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서버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외부 모듈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4013" y="5564115"/>
          <a:ext cx="8206692" cy="1124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2423">
                  <a:extLst>
                    <a:ext uri="{9D8B030D-6E8A-4147-A177-3AD203B41FA5}">
                      <a16:colId xmlns:a16="http://schemas.microsoft.com/office/drawing/2014/main" val="3826221900"/>
                    </a:ext>
                  </a:extLst>
                </a:gridCol>
                <a:gridCol w="1728970">
                  <a:extLst>
                    <a:ext uri="{9D8B030D-6E8A-4147-A177-3AD203B41FA5}">
                      <a16:colId xmlns:a16="http://schemas.microsoft.com/office/drawing/2014/main" val="2077517777"/>
                    </a:ext>
                  </a:extLst>
                </a:gridCol>
                <a:gridCol w="5215299">
                  <a:extLst>
                    <a:ext uri="{9D8B030D-6E8A-4147-A177-3AD203B41FA5}">
                      <a16:colId xmlns:a16="http://schemas.microsoft.com/office/drawing/2014/main" val="1178641772"/>
                    </a:ext>
                  </a:extLst>
                </a:gridCol>
              </a:tblGrid>
              <a:tr h="274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개발목표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기능 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898940"/>
                  </a:ext>
                </a:extLst>
              </a:tr>
              <a:tr h="3796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김혜림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모듈 담당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1050301"/>
                  </a:ext>
                </a:extLst>
              </a:tr>
              <a:tr h="3796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이상백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제작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5197656"/>
                  </a:ext>
                </a:extLst>
              </a:tr>
            </a:tbl>
          </a:graphicData>
        </a:graphic>
      </p:graphicFrame>
      <p:sp>
        <p:nvSpPr>
          <p:cNvPr id="14" name="사각형: 잘린 한쪽 모서리 13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51347" y="2042616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51347" y="2824053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조도센서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1347" y="3605490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화염센서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1347" y="4386927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장애물감지</a:t>
            </a:r>
          </a:p>
        </p:txBody>
      </p:sp>
      <p:sp>
        <p:nvSpPr>
          <p:cNvPr id="6" name="화살표: 오른쪽 5"/>
          <p:cNvSpPr/>
          <p:nvPr/>
        </p:nvSpPr>
        <p:spPr>
          <a:xfrm>
            <a:off x="5160922" y="3114080"/>
            <a:ext cx="589936" cy="63690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4604" y="2095515"/>
            <a:ext cx="1580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수면모드 활성화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54604" y="2881111"/>
            <a:ext cx="2783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일출 감지 </a:t>
            </a:r>
            <a:r>
              <a:rPr lang="en-US" altLang="ko-KR" sz="1600" dirty="0"/>
              <a:t>/ </a:t>
            </a:r>
            <a:r>
              <a:rPr lang="ko-KR" altLang="en-US" sz="1600" dirty="0"/>
              <a:t>방 내부 조도 감지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4604" y="3634019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화재 감지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54604" y="4439477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방문 개</a:t>
            </a:r>
            <a:r>
              <a:rPr lang="en-US" altLang="ko-KR" sz="1600" dirty="0"/>
              <a:t>/</a:t>
            </a:r>
            <a:r>
              <a:rPr lang="ko-KR" altLang="en-US" sz="1600" dirty="0"/>
              <a:t>폐 감지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96000" y="1644134"/>
            <a:ext cx="2604705" cy="357679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55337" y="1456579"/>
            <a:ext cx="486030" cy="369332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507398" y="2082617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수면 시간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07395" y="2730492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외부 센서 측정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507396" y="3344523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방문개폐여부</a:t>
            </a:r>
          </a:p>
        </p:txBody>
      </p:sp>
      <p:pic>
        <p:nvPicPr>
          <p:cNvPr id="15" name="그래픽 14" descr="컴퓨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8637" y="3845163"/>
            <a:ext cx="1347426" cy="134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4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9061"/>
              </p:ext>
            </p:extLst>
          </p:nvPr>
        </p:nvGraphicFramePr>
        <p:xfrm>
          <a:off x="494013" y="5701843"/>
          <a:ext cx="8206692" cy="872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2423">
                  <a:extLst>
                    <a:ext uri="{9D8B030D-6E8A-4147-A177-3AD203B41FA5}">
                      <a16:colId xmlns:a16="http://schemas.microsoft.com/office/drawing/2014/main" val="3826221900"/>
                    </a:ext>
                  </a:extLst>
                </a:gridCol>
                <a:gridCol w="1728970">
                  <a:extLst>
                    <a:ext uri="{9D8B030D-6E8A-4147-A177-3AD203B41FA5}">
                      <a16:colId xmlns:a16="http://schemas.microsoft.com/office/drawing/2014/main" val="2077517777"/>
                    </a:ext>
                  </a:extLst>
                </a:gridCol>
                <a:gridCol w="5215299">
                  <a:extLst>
                    <a:ext uri="{9D8B030D-6E8A-4147-A177-3AD203B41FA5}">
                      <a16:colId xmlns:a16="http://schemas.microsoft.com/office/drawing/2014/main" val="1178641772"/>
                    </a:ext>
                  </a:extLst>
                </a:gridCol>
              </a:tblGrid>
              <a:tr h="309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개발목표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 기능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898940"/>
                  </a:ext>
                </a:extLst>
              </a:tr>
              <a:tr h="506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2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이상백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2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알람 기능 개발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2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503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0578" y="46085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577" y="127480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알람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사각형: 잘린 한쪽 모서리 13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51347" y="2042616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부저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51347" y="2824053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쇼크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1347" y="3605490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로터리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51347" y="4386927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73060" y="2095515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알람</a:t>
            </a:r>
            <a:r>
              <a:rPr lang="en-US" altLang="ko-KR" sz="1600" dirty="0"/>
              <a:t> </a:t>
            </a:r>
            <a:r>
              <a:rPr lang="ko-KR" altLang="en-US" sz="1600" dirty="0"/>
              <a:t>재생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3060" y="3634019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알람 해제 패턴 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173060" y="4439477"/>
            <a:ext cx="1489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전등 </a:t>
            </a:r>
            <a:r>
              <a:rPr lang="en-US" altLang="ko-KR" sz="1600" dirty="0"/>
              <a:t>/ TV </a:t>
            </a:r>
            <a:r>
              <a:rPr lang="ko-KR" altLang="en-US" sz="1600" dirty="0"/>
              <a:t>켜기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73060" y="2881111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알람 해제 패턴 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2" name="화살표: 오른쪽 21"/>
          <p:cNvSpPr/>
          <p:nvPr/>
        </p:nvSpPr>
        <p:spPr>
          <a:xfrm>
            <a:off x="5160922" y="3114080"/>
            <a:ext cx="589936" cy="63690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96000" y="1644134"/>
            <a:ext cx="2604705" cy="357679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55337" y="1456579"/>
            <a:ext cx="486030" cy="369332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507398" y="2082617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알람 시간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507395" y="2730492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알람 해제 패턴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507396" y="3344523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전자기기 조정</a:t>
            </a:r>
          </a:p>
        </p:txBody>
      </p:sp>
      <p:pic>
        <p:nvPicPr>
          <p:cNvPr id="5" name="그래픽 4" descr="자명종 시계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0410" y="3945555"/>
            <a:ext cx="1275875" cy="12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94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06977"/>
              </p:ext>
            </p:extLst>
          </p:nvPr>
        </p:nvGraphicFramePr>
        <p:xfrm>
          <a:off x="494013" y="5701843"/>
          <a:ext cx="8206692" cy="872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2423">
                  <a:extLst>
                    <a:ext uri="{9D8B030D-6E8A-4147-A177-3AD203B41FA5}">
                      <a16:colId xmlns:a16="http://schemas.microsoft.com/office/drawing/2014/main" val="3826221900"/>
                    </a:ext>
                  </a:extLst>
                </a:gridCol>
                <a:gridCol w="1728970">
                  <a:extLst>
                    <a:ext uri="{9D8B030D-6E8A-4147-A177-3AD203B41FA5}">
                      <a16:colId xmlns:a16="http://schemas.microsoft.com/office/drawing/2014/main" val="2077517777"/>
                    </a:ext>
                  </a:extLst>
                </a:gridCol>
                <a:gridCol w="5215299">
                  <a:extLst>
                    <a:ext uri="{9D8B030D-6E8A-4147-A177-3AD203B41FA5}">
                      <a16:colId xmlns:a16="http://schemas.microsoft.com/office/drawing/2014/main" val="1178641772"/>
                    </a:ext>
                  </a:extLst>
                </a:gridCol>
              </a:tblGrid>
              <a:tr h="309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개발목표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 기능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F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898940"/>
                  </a:ext>
                </a:extLst>
              </a:tr>
              <a:tr h="506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2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2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밴드 모듈 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2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503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0578" y="46085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577" y="127480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밴드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사각형: 잘린 한쪽 모서리 13"/>
          <p:cNvSpPr/>
          <p:nvPr/>
        </p:nvSpPr>
        <p:spPr>
          <a:xfrm rot="10800000" flipH="1">
            <a:off x="383460" y="-3"/>
            <a:ext cx="110553" cy="922521"/>
          </a:xfrm>
          <a:prstGeom prst="snip1Rect">
            <a:avLst>
              <a:gd name="adj" fmla="val 50000"/>
            </a:avLst>
          </a:prstGeom>
          <a:solidFill>
            <a:srgbClr val="A400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FC77-DD37-442B-A246-727A5D4EA3FF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51347" y="2042616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기울기 센서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51347" y="2824053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심장박동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1347" y="3605490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 센서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51347" y="4386927"/>
            <a:ext cx="1338773" cy="44001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???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73060" y="2095515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뒤척임 감지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73060" y="3634019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수면 모드 일시정지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3060" y="4439477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??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173060" y="2881111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사용자 수면 패턴 감지</a:t>
            </a:r>
          </a:p>
        </p:txBody>
      </p:sp>
      <p:sp>
        <p:nvSpPr>
          <p:cNvPr id="21" name="화살표: 오른쪽 20"/>
          <p:cNvSpPr/>
          <p:nvPr/>
        </p:nvSpPr>
        <p:spPr>
          <a:xfrm>
            <a:off x="5160922" y="3114080"/>
            <a:ext cx="589936" cy="63690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96000" y="1644134"/>
            <a:ext cx="2604705" cy="357679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5337" y="1456579"/>
            <a:ext cx="486030" cy="369332"/>
          </a:xfrm>
          <a:prstGeom prst="rect">
            <a:avLst/>
          </a:prstGeom>
          <a:solidFill>
            <a:srgbClr val="F3F2F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507398" y="2082617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뒤척임 정보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507395" y="2730492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심박수 정보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507396" y="3344523"/>
            <a:ext cx="1781907" cy="40001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수면시간</a:t>
            </a:r>
          </a:p>
        </p:txBody>
      </p:sp>
      <p:pic>
        <p:nvPicPr>
          <p:cNvPr id="29" name="그래픽 28" descr="손목시계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9830" y="3869046"/>
            <a:ext cx="1183417" cy="11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DX경필고딕B"/>
        <a:ea typeface="DX경필고딕B"/>
        <a:cs typeface=""/>
      </a:majorFont>
      <a:minorFont>
        <a:latin typeface="DX경필고딕B"/>
        <a:ea typeface="DX경필고딕B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bg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</TotalTime>
  <Words>527</Words>
  <Application>Microsoft Office PowerPoint</Application>
  <PresentationFormat>화면 슬라이드 쇼(4:3)</PresentationFormat>
  <Paragraphs>229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DX경필고딕B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hyerim kim</dc:creator>
  <cp:lastModifiedBy>hyerim kim</cp:lastModifiedBy>
  <cp:revision>61</cp:revision>
  <dcterms:created xsi:type="dcterms:W3CDTF">2017-05-04T06:01:16Z</dcterms:created>
  <dcterms:modified xsi:type="dcterms:W3CDTF">2017-05-13T12:49:22Z</dcterms:modified>
</cp:coreProperties>
</file>